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12192000"/>
  <p:embeddedFontLst>
    <p:embeddedFont>
      <p:font typeface="MiSans" panose="020B0604020202020204" charset="-122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0703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6-d2r90vhe3tpg8rchuqgg.png"/>
          <p:cNvPicPr>
            <a:picLocks noChangeAspect="1"/>
          </p:cNvPicPr>
          <p:nvPr/>
        </p:nvPicPr>
        <p:blipFill>
          <a:blip r:embed="rId3"/>
          <a:srcRect l="10" r="10"/>
          <a:stretch/>
        </p:blipFill>
        <p:spPr>
          <a:xfrm>
            <a:off x="0" y="0"/>
            <a:ext cx="12213590" cy="68605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605" y="1517015"/>
            <a:ext cx="11389995" cy="21158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1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 Sales Edge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865505" y="37693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2"/>
          <p:cNvSpPr/>
          <p:nvPr/>
        </p:nvSpPr>
        <p:spPr>
          <a:xfrm>
            <a:off x="865505" y="37693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45515" y="3824605"/>
            <a:ext cx="1918970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583305" y="37693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3583305" y="37693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663315" y="3824605"/>
            <a:ext cx="19189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Scores Flag Risk Early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018EF4"/>
              </a:gs>
              <a:gs pos="91000">
                <a:srgbClr val="49B2FE"/>
              </a:gs>
              <a:gs pos="100000">
                <a:srgbClr val="49B2FE"/>
              </a:gs>
            </a:gsLst>
            <a:lin ang="135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506220" y="1386205"/>
            <a:ext cx="4297680" cy="4450080"/>
          </a:xfrm>
          <a:prstGeom prst="roundRect">
            <a:avLst>
              <a:gd name="adj" fmla="val 4018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506220" y="1386205"/>
            <a:ext cx="4297680" cy="445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0" y="1386205"/>
            <a:ext cx="4297680" cy="4450080"/>
          </a:xfrm>
          <a:prstGeom prst="roundRect">
            <a:avLst>
              <a:gd name="adj" fmla="val 4018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388100" y="1386205"/>
            <a:ext cx="4297680" cy="445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-3810" y="4144645"/>
            <a:ext cx="12206605" cy="2713355"/>
          </a:xfrm>
          <a:custGeom>
            <a:avLst/>
            <a:gdLst/>
            <a:ahLst/>
            <a:cxnLst/>
            <a:rect l="l" t="t" r="r" b="b"/>
            <a:pathLst>
              <a:path w="12206605" h="2713355">
                <a:moveTo>
                  <a:pt x="0" y="1346200"/>
                </a:moveTo>
                <a:cubicBezTo>
                  <a:pt x="1021080" y="554355"/>
                  <a:pt x="3368040" y="0"/>
                  <a:pt x="6099810" y="0"/>
                </a:cubicBezTo>
                <a:cubicBezTo>
                  <a:pt x="8837930" y="0"/>
                  <a:pt x="11189335" y="556895"/>
                  <a:pt x="12206605" y="1351280"/>
                </a:cubicBezTo>
                <a:lnTo>
                  <a:pt x="12206605" y="2713355"/>
                </a:lnTo>
                <a:lnTo>
                  <a:pt x="0" y="2713355"/>
                </a:lnTo>
                <a:lnTo>
                  <a:pt x="0" y="1346200"/>
                </a:lnTo>
                <a:close/>
              </a:path>
            </a:pathLst>
          </a:cu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-3810" y="4144645"/>
            <a:ext cx="12206605" cy="27133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388100" y="4146927"/>
            <a:ext cx="4297680" cy="1689358"/>
          </a:xfrm>
          <a:custGeom>
            <a:avLst/>
            <a:gdLst/>
            <a:ahLst/>
            <a:cxnLst/>
            <a:rect l="l" t="t" r="r" b="b"/>
            <a:pathLst>
              <a:path w="4297680" h="1689358">
                <a:moveTo>
                  <a:pt x="0" y="0"/>
                </a:moveTo>
                <a:lnTo>
                  <a:pt x="55245" y="635"/>
                </a:lnTo>
                <a:lnTo>
                  <a:pt x="227330" y="4446"/>
                </a:lnTo>
                <a:lnTo>
                  <a:pt x="398145" y="9526"/>
                </a:lnTo>
                <a:lnTo>
                  <a:pt x="567690" y="16513"/>
                </a:lnTo>
                <a:lnTo>
                  <a:pt x="735330" y="24134"/>
                </a:lnTo>
                <a:lnTo>
                  <a:pt x="902335" y="33660"/>
                </a:lnTo>
                <a:lnTo>
                  <a:pt x="1067435" y="44457"/>
                </a:lnTo>
                <a:lnTo>
                  <a:pt x="1231265" y="56524"/>
                </a:lnTo>
                <a:lnTo>
                  <a:pt x="1393825" y="70496"/>
                </a:lnTo>
                <a:lnTo>
                  <a:pt x="1554480" y="85103"/>
                </a:lnTo>
                <a:lnTo>
                  <a:pt x="1713230" y="100980"/>
                </a:lnTo>
                <a:lnTo>
                  <a:pt x="1870710" y="118763"/>
                </a:lnTo>
                <a:lnTo>
                  <a:pt x="2026285" y="137181"/>
                </a:lnTo>
                <a:lnTo>
                  <a:pt x="2179955" y="157504"/>
                </a:lnTo>
                <a:lnTo>
                  <a:pt x="2332355" y="178462"/>
                </a:lnTo>
                <a:lnTo>
                  <a:pt x="2482215" y="201326"/>
                </a:lnTo>
                <a:lnTo>
                  <a:pt x="2630170" y="224824"/>
                </a:lnTo>
                <a:lnTo>
                  <a:pt x="2776220" y="249593"/>
                </a:lnTo>
                <a:lnTo>
                  <a:pt x="2919730" y="275632"/>
                </a:lnTo>
                <a:lnTo>
                  <a:pt x="3061335" y="302941"/>
                </a:lnTo>
                <a:lnTo>
                  <a:pt x="3201035" y="330886"/>
                </a:lnTo>
                <a:lnTo>
                  <a:pt x="3338195" y="360100"/>
                </a:lnTo>
                <a:lnTo>
                  <a:pt x="3473450" y="390585"/>
                </a:lnTo>
                <a:lnTo>
                  <a:pt x="3606165" y="422340"/>
                </a:lnTo>
                <a:cubicBezTo>
                  <a:pt x="3863975" y="480768"/>
                  <a:pt x="4330065" y="623665"/>
                  <a:pt x="4297680" y="616044"/>
                </a:cubicBezTo>
                <a:lnTo>
                  <a:pt x="4297680" y="1516612"/>
                </a:lnTo>
                <a:cubicBezTo>
                  <a:pt x="4300855" y="1613781"/>
                  <a:pt x="4211955" y="1691898"/>
                  <a:pt x="4124960" y="1689358"/>
                </a:cubicBezTo>
                <a:lnTo>
                  <a:pt x="172720" y="1689358"/>
                </a:lnTo>
                <a:cubicBezTo>
                  <a:pt x="75565" y="1692533"/>
                  <a:pt x="-2540" y="1603620"/>
                  <a:pt x="0" y="151661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8EF4"/>
              </a:gs>
              <a:gs pos="53000">
                <a:srgbClr val="49B2FE"/>
              </a:gs>
              <a:gs pos="91000">
                <a:srgbClr val="95D7F9"/>
              </a:gs>
              <a:gs pos="100000">
                <a:srgbClr val="95D7F9"/>
              </a:gs>
            </a:gsLst>
            <a:lin ang="162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6388100" y="4146927"/>
            <a:ext cx="4297680" cy="168935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506220" y="4146927"/>
            <a:ext cx="4297680" cy="1689358"/>
          </a:xfrm>
          <a:custGeom>
            <a:avLst/>
            <a:gdLst/>
            <a:ahLst/>
            <a:cxnLst/>
            <a:rect l="l" t="t" r="r" b="b"/>
            <a:pathLst>
              <a:path w="4297680" h="1689358">
                <a:moveTo>
                  <a:pt x="0" y="616044"/>
                </a:moveTo>
                <a:cubicBezTo>
                  <a:pt x="112395" y="574763"/>
                  <a:pt x="655320" y="425515"/>
                  <a:pt x="691515" y="422340"/>
                </a:cubicBezTo>
                <a:lnTo>
                  <a:pt x="824230" y="390585"/>
                </a:lnTo>
                <a:lnTo>
                  <a:pt x="959485" y="360100"/>
                </a:lnTo>
                <a:lnTo>
                  <a:pt x="1096645" y="330886"/>
                </a:lnTo>
                <a:lnTo>
                  <a:pt x="1236345" y="302941"/>
                </a:lnTo>
                <a:lnTo>
                  <a:pt x="1377950" y="275632"/>
                </a:lnTo>
                <a:lnTo>
                  <a:pt x="1521460" y="249593"/>
                </a:lnTo>
                <a:lnTo>
                  <a:pt x="1667510" y="224824"/>
                </a:lnTo>
                <a:lnTo>
                  <a:pt x="1815465" y="201326"/>
                </a:lnTo>
                <a:lnTo>
                  <a:pt x="1965325" y="178462"/>
                </a:lnTo>
                <a:lnTo>
                  <a:pt x="2117725" y="157504"/>
                </a:lnTo>
                <a:lnTo>
                  <a:pt x="2271395" y="137181"/>
                </a:lnTo>
                <a:lnTo>
                  <a:pt x="2426970" y="118763"/>
                </a:lnTo>
                <a:lnTo>
                  <a:pt x="2584450" y="100980"/>
                </a:lnTo>
                <a:lnTo>
                  <a:pt x="2743200" y="85103"/>
                </a:lnTo>
                <a:lnTo>
                  <a:pt x="2903855" y="70496"/>
                </a:lnTo>
                <a:lnTo>
                  <a:pt x="3066415" y="56524"/>
                </a:lnTo>
                <a:lnTo>
                  <a:pt x="3230245" y="44457"/>
                </a:lnTo>
                <a:lnTo>
                  <a:pt x="3395345" y="33660"/>
                </a:lnTo>
                <a:lnTo>
                  <a:pt x="3562350" y="24134"/>
                </a:lnTo>
                <a:lnTo>
                  <a:pt x="3729990" y="16513"/>
                </a:lnTo>
                <a:lnTo>
                  <a:pt x="3899535" y="9526"/>
                </a:lnTo>
                <a:lnTo>
                  <a:pt x="4070350" y="4446"/>
                </a:lnTo>
                <a:lnTo>
                  <a:pt x="4242435" y="635"/>
                </a:lnTo>
                <a:lnTo>
                  <a:pt x="4297680" y="0"/>
                </a:lnTo>
                <a:lnTo>
                  <a:pt x="4297680" y="1516612"/>
                </a:lnTo>
                <a:cubicBezTo>
                  <a:pt x="4300855" y="1613781"/>
                  <a:pt x="4211955" y="1691898"/>
                  <a:pt x="4124960" y="1689358"/>
                </a:cubicBezTo>
                <a:lnTo>
                  <a:pt x="172720" y="1689358"/>
                </a:lnTo>
                <a:cubicBezTo>
                  <a:pt x="75565" y="1692533"/>
                  <a:pt x="-2540" y="1603620"/>
                  <a:pt x="0" y="1516612"/>
                </a:cubicBezTo>
                <a:lnTo>
                  <a:pt x="0" y="616044"/>
                </a:lnTo>
                <a:close/>
              </a:path>
            </a:pathLst>
          </a:custGeom>
          <a:gradFill flip="none" rotWithShape="1">
            <a:gsLst>
              <a:gs pos="0">
                <a:srgbClr val="018EF4"/>
              </a:gs>
              <a:gs pos="53000">
                <a:srgbClr val="49B2FE"/>
              </a:gs>
              <a:gs pos="91000">
                <a:srgbClr val="95D7F9"/>
              </a:gs>
              <a:gs pos="100000">
                <a:srgbClr val="95D7F9"/>
              </a:gs>
            </a:gsLst>
            <a:lin ang="162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1506220" y="4146927"/>
            <a:ext cx="4297680" cy="168935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776095" y="4744720"/>
            <a:ext cx="3758565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Customer Health Dashboards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778000" y="1621155"/>
            <a:ext cx="3756660" cy="17065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Customer health dashboards blend support tickets, usage dips, and sentiment to color-code churn risk, enabling early intervention and proactive account management.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657975" y="4744720"/>
            <a:ext cx="375856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Renewal and Expansion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659880" y="1621155"/>
            <a:ext cx="3756660" cy="17065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health scores help transform at-risk accounts into renewed, expanded relationships by flagging issues weeks before renewal deadlines.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Lead Generation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Intent Data Reveals Ready Buyers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5400000">
            <a:off x="815975" y="2433955"/>
            <a:ext cx="3455035" cy="2957195"/>
          </a:xfrm>
          <a:custGeom>
            <a:avLst/>
            <a:gdLst/>
            <a:ahLst/>
            <a:cxnLst/>
            <a:rect l="l" t="t" r="r" b="b"/>
            <a:pathLst>
              <a:path w="3455035" h="2957195">
                <a:moveTo>
                  <a:pt x="1914525" y="0"/>
                </a:moveTo>
                <a:lnTo>
                  <a:pt x="2684780" y="0"/>
                </a:lnTo>
                <a:lnTo>
                  <a:pt x="3455035" y="1478598"/>
                </a:lnTo>
                <a:lnTo>
                  <a:pt x="2684780" y="2957195"/>
                </a:lnTo>
                <a:lnTo>
                  <a:pt x="0" y="2957195"/>
                </a:lnTo>
                <a:lnTo>
                  <a:pt x="0" y="0"/>
                </a:lnTo>
                <a:lnTo>
                  <a:pt x="1914525" y="0"/>
                </a:lnTo>
                <a:close/>
              </a:path>
            </a:pathLst>
          </a:cu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 rot="5400000">
            <a:off x="815975" y="2433955"/>
            <a:ext cx="3455035" cy="2957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31240" y="1775460"/>
            <a:ext cx="3023870" cy="762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31240" y="1775460"/>
            <a:ext cx="3023870" cy="76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017395" y="5783580"/>
            <a:ext cx="1052195" cy="121920"/>
          </a:xfrm>
          <a:prstGeom prst="ellipse">
            <a:avLst/>
          </a:prstGeom>
          <a:solidFill>
            <a:srgbClr val="49B2FE">
              <a:alpha val="65098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2017395" y="5783580"/>
            <a:ext cx="1052195" cy="121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 rot="5400000">
            <a:off x="4349115" y="2037715"/>
            <a:ext cx="3455035" cy="2957195"/>
          </a:xfrm>
          <a:custGeom>
            <a:avLst/>
            <a:gdLst/>
            <a:ahLst/>
            <a:cxnLst/>
            <a:rect l="l" t="t" r="r" b="b"/>
            <a:pathLst>
              <a:path w="3455035" h="2957195">
                <a:moveTo>
                  <a:pt x="1914525" y="0"/>
                </a:moveTo>
                <a:lnTo>
                  <a:pt x="2684780" y="0"/>
                </a:lnTo>
                <a:lnTo>
                  <a:pt x="3455035" y="1478598"/>
                </a:lnTo>
                <a:lnTo>
                  <a:pt x="2684780" y="2957195"/>
                </a:lnTo>
                <a:lnTo>
                  <a:pt x="0" y="2957195"/>
                </a:lnTo>
                <a:lnTo>
                  <a:pt x="0" y="0"/>
                </a:lnTo>
                <a:lnTo>
                  <a:pt x="1914525" y="0"/>
                </a:lnTo>
                <a:close/>
              </a:path>
            </a:pathLst>
          </a:cu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 rot="5400000">
            <a:off x="4349115" y="2037715"/>
            <a:ext cx="3455035" cy="2957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564380" y="1379220"/>
            <a:ext cx="3023870" cy="762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564380" y="1379220"/>
            <a:ext cx="3023870" cy="76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550535" y="5387340"/>
            <a:ext cx="1052195" cy="121920"/>
          </a:xfrm>
          <a:prstGeom prst="ellipse">
            <a:avLst/>
          </a:prstGeom>
          <a:solidFill>
            <a:srgbClr val="49B2FE">
              <a:alpha val="65098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5550535" y="5387340"/>
            <a:ext cx="1052195" cy="121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 rot="5400000">
            <a:off x="7882255" y="2433955"/>
            <a:ext cx="3455035" cy="2957195"/>
          </a:xfrm>
          <a:custGeom>
            <a:avLst/>
            <a:gdLst/>
            <a:ahLst/>
            <a:cxnLst/>
            <a:rect l="l" t="t" r="r" b="b"/>
            <a:pathLst>
              <a:path w="3455035" h="2957195">
                <a:moveTo>
                  <a:pt x="1914525" y="0"/>
                </a:moveTo>
                <a:lnTo>
                  <a:pt x="2684780" y="0"/>
                </a:lnTo>
                <a:lnTo>
                  <a:pt x="3455035" y="1478598"/>
                </a:lnTo>
                <a:lnTo>
                  <a:pt x="2684780" y="2957195"/>
                </a:lnTo>
                <a:lnTo>
                  <a:pt x="0" y="2957195"/>
                </a:lnTo>
                <a:lnTo>
                  <a:pt x="0" y="0"/>
                </a:lnTo>
                <a:lnTo>
                  <a:pt x="1914525" y="0"/>
                </a:lnTo>
                <a:close/>
              </a:path>
            </a:pathLst>
          </a:cu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8" name="Text 16"/>
          <p:cNvSpPr/>
          <p:nvPr/>
        </p:nvSpPr>
        <p:spPr>
          <a:xfrm rot="5400000">
            <a:off x="7882255" y="2433955"/>
            <a:ext cx="3455035" cy="2957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097520" y="1775460"/>
            <a:ext cx="3023870" cy="762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8097520" y="1775460"/>
            <a:ext cx="3023870" cy="76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9083675" y="5783580"/>
            <a:ext cx="1052195" cy="121920"/>
          </a:xfrm>
          <a:prstGeom prst="ellipse">
            <a:avLst/>
          </a:prstGeom>
          <a:solidFill>
            <a:srgbClr val="49B2FE">
              <a:alpha val="65098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083675" y="5783580"/>
            <a:ext cx="1052195" cy="121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64920" y="1833880"/>
            <a:ext cx="255651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Tracking Purchase Intent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36015" y="2593340"/>
            <a:ext cx="2814320" cy="21419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Clearbit and LinkedIn Navigator track content downloads, job postings, and technographic stacks to rank leads by purchase intent, improving lead quality and conversion rates.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798060" y="1437640"/>
            <a:ext cx="255651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Efficient Lead Qualification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69155" y="2197100"/>
            <a:ext cx="2814320" cy="1600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help SDRs call prospects who are already researching solutions, saving time and increasing the likelihood of successful engagement.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331200" y="1833880"/>
            <a:ext cx="255651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Data-Driven Outreach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02295" y="2593340"/>
            <a:ext cx="2814320" cy="1600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lead scoring ensures that sales teams focus on the most qualified leads, maximizing the impact of their outreach efforts.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 Outreach Personalizes at Scale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018EF4"/>
              </a:gs>
              <a:gs pos="91000">
                <a:srgbClr val="49B2FE"/>
              </a:gs>
              <a:gs pos="100000">
                <a:srgbClr val="49B2FE"/>
              </a:gs>
            </a:gsLst>
            <a:lin ang="135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487805" y="1603375"/>
            <a:ext cx="8989695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487805" y="1603375"/>
            <a:ext cx="8989695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487805" y="3849370"/>
            <a:ext cx="8989695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487805" y="3849370"/>
            <a:ext cx="8989695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9" name="Image 0" descr="https://kimi-img.moonshot.cn/pub/slides/slides_tmpl/image/25-09-02-14:36:45-d2r90v9e3tpg8rchuqe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1495" y="1984375"/>
            <a:ext cx="7369810" cy="298450"/>
          </a:xfrm>
          <a:prstGeom prst="rect">
            <a:avLst/>
          </a:prstGeom>
        </p:spPr>
      </p:pic>
      <p:pic>
        <p:nvPicPr>
          <p:cNvPr id="10" name="Image 1" descr="https://kimi-img.moonshot.cn/pub/slides/slides_tmpl/image/25-09-02-14:36:45-d2r90v9e3tpg8rchuqe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1495" y="4199255"/>
            <a:ext cx="7369810" cy="29845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737995" y="1732280"/>
            <a:ext cx="779208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Personalized Email Drafts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1718945" y="2205355"/>
            <a:ext cx="8404225" cy="6338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Drift and Outreach AI draft individualized emails that reference a lead’s recent funding news or competitor usage, ensuring timely, relevant engagement.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737995" y="3978275"/>
            <a:ext cx="779208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Follow-Ups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1718945" y="4451350"/>
            <a:ext cx="8404225" cy="6338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schedules follow-ups based on open-rate patterns and pauses sequences when replies arrive, streamlining the outreach process without sacrificing personalization.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>
            <a:alpha val="7490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Chatbots Qualify Visitors 24/7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7361555" y="-635"/>
            <a:ext cx="4815840" cy="685038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7361555" y="-635"/>
            <a:ext cx="4815840" cy="68503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5" name="Image 0" descr="https://kimi-img.moonshot.cn/pub/slides/slides_tmpl/image/25-09-02-14:36:45-d2r90v9e3tpg8rchuqdg.png"/>
          <p:cNvPicPr>
            <a:picLocks noChangeAspect="1"/>
          </p:cNvPicPr>
          <p:nvPr/>
        </p:nvPicPr>
        <p:blipFill>
          <a:blip r:embed="rId3"/>
          <a:srcRect l="23" r="23"/>
          <a:stretch/>
        </p:blipFill>
        <p:spPr>
          <a:xfrm>
            <a:off x="692785" y="1851025"/>
            <a:ext cx="6939915" cy="385572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766050" y="1290955"/>
            <a:ext cx="4309110" cy="10497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24/7 Lead Qualification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766050" y="2404745"/>
            <a:ext cx="4013835" cy="30835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Website chatbots ask BANT questions, book meetings directly onto rep calendars, and hand off warm leads with conversation transcripts, capturing interest from global prospects around the clock.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Forecast Precision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Predicts Quarter Outcomes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635" y="5362575"/>
            <a:ext cx="12191365" cy="1495425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635" y="5362575"/>
            <a:ext cx="12191365" cy="14954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813425" y="2110740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gradFill flip="none" rotWithShape="1">
            <a:gsLst>
              <a:gs pos="0">
                <a:srgbClr val="BCD0F7">
                  <a:alpha val="0"/>
                </a:srgbClr>
              </a:gs>
              <a:gs pos="20000">
                <a:srgbClr val="BCD0F7">
                  <a:alpha val="0"/>
                </a:srgbClr>
              </a:gs>
              <a:gs pos="100000">
                <a:srgbClr val="BCD0F7">
                  <a:alpha val="40000"/>
                </a:srgbClr>
              </a:gs>
            </a:gsLst>
            <a:lin ang="108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5813425" y="2110740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921375" y="2241550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solidFill>
            <a:srgbClr val="FFFFFF"/>
          </a:solidFill>
          <a:ln w="28575">
            <a:gradFill flip="none" rotWithShape="1">
              <a:gsLst>
                <a:gs pos="0">
                  <a:srgbClr val="BCD0F7">
                    <a:alpha val="0"/>
                  </a:srgbClr>
                </a:gs>
                <a:gs pos="30000">
                  <a:srgbClr val="BCD0F7">
                    <a:alpha val="0"/>
                  </a:srgbClr>
                </a:gs>
                <a:gs pos="100000">
                  <a:srgbClr val="91B1F1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921375" y="2241550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915670" y="1682115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gradFill flip="none" rotWithShape="1">
            <a:gsLst>
              <a:gs pos="0">
                <a:srgbClr val="92D1FE">
                  <a:alpha val="0"/>
                </a:srgbClr>
              </a:gs>
              <a:gs pos="20000">
                <a:srgbClr val="92D1FE">
                  <a:alpha val="0"/>
                </a:srgbClr>
              </a:gs>
              <a:gs pos="100000">
                <a:srgbClr val="92D1FE">
                  <a:alpha val="40000"/>
                </a:srgbClr>
              </a:gs>
            </a:gsLst>
            <a:lin ang="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915670" y="1682115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19785" y="1556385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solidFill>
            <a:srgbClr val="FFFFFF"/>
          </a:solidFill>
          <a:ln w="19050">
            <a:gradFill flip="none" rotWithShape="1">
              <a:gsLst>
                <a:gs pos="0">
                  <a:srgbClr val="92D1FE">
                    <a:alpha val="0"/>
                  </a:srgbClr>
                </a:gs>
                <a:gs pos="30000">
                  <a:srgbClr val="92D1FE">
                    <a:alpha val="0"/>
                  </a:srgbClr>
                </a:gs>
                <a:gs pos="100000">
                  <a:srgbClr val="49B2FE"/>
                </a:gs>
              </a:gsLst>
              <a:lin ang="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19785" y="1556385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199255" y="1338990"/>
            <a:ext cx="1457325" cy="504006"/>
          </a:xfrm>
          <a:prstGeom prst="parallelogram">
            <a:avLst>
              <a:gd name="adj" fmla="val 20892"/>
            </a:avLst>
          </a:prstGeom>
          <a:solidFill>
            <a:srgbClr val="49B2FE"/>
          </a:solidFill>
          <a:ln/>
        </p:spPr>
      </p:sp>
      <p:sp>
        <p:nvSpPr>
          <p:cNvPr id="14" name="Text 12"/>
          <p:cNvSpPr/>
          <p:nvPr/>
        </p:nvSpPr>
        <p:spPr>
          <a:xfrm>
            <a:off x="4199255" y="1338990"/>
            <a:ext cx="1457325" cy="5040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54760" y="2092325"/>
            <a:ext cx="3806190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Revenue Forecasting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27405" y="2514600"/>
            <a:ext cx="4232910" cy="1332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Pipedrive and Salesforce Einstein inspect historical win rates, stage duration, and current pipeline to forecast revenue within a 5% error band, providing accurate quarterly predictions.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71285" y="4613685"/>
            <a:ext cx="1457325" cy="504006"/>
          </a:xfrm>
          <a:prstGeom prst="parallelogram">
            <a:avLst>
              <a:gd name="adj" fmla="val 20892"/>
            </a:avLst>
          </a:prstGeom>
          <a:solidFill>
            <a:srgbClr val="2A76EA"/>
          </a:solidFill>
          <a:ln/>
        </p:spPr>
      </p:sp>
      <p:sp>
        <p:nvSpPr>
          <p:cNvPr id="18" name="Text 16"/>
          <p:cNvSpPr/>
          <p:nvPr/>
        </p:nvSpPr>
        <p:spPr>
          <a:xfrm>
            <a:off x="6471285" y="4613685"/>
            <a:ext cx="1457325" cy="5040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994525" y="2595245"/>
            <a:ext cx="3806825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Proactive Adjustments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995160" y="3017520"/>
            <a:ext cx="4233600" cy="8576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alerts managers to shortfalls six weeks before quarter-end, enabling them to redeploy resources, accelerate deals, or adjust expectations proactively.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21000000">
            <a:off x="1001395" y="1683385"/>
            <a:ext cx="2458085" cy="389572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21000000">
            <a:off x="1001395" y="1683385"/>
            <a:ext cx="2458085" cy="38957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g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790" y="1884045"/>
            <a:ext cx="2682240" cy="39077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Scenario Sims Guide Strategy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7" name="Text 4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84955" y="1574800"/>
            <a:ext cx="7435850" cy="17678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084955" y="1574800"/>
            <a:ext cx="7435850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323080" y="1795780"/>
            <a:ext cx="1325880" cy="132588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1" name="Text 8"/>
          <p:cNvSpPr/>
          <p:nvPr/>
        </p:nvSpPr>
        <p:spPr>
          <a:xfrm>
            <a:off x="4323080" y="179578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99610" y="205803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084955" y="3667760"/>
            <a:ext cx="7435850" cy="17678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084955" y="3667760"/>
            <a:ext cx="7435850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323080" y="3888740"/>
            <a:ext cx="1325880" cy="132588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6" name="Text 13"/>
          <p:cNvSpPr/>
          <p:nvPr/>
        </p:nvSpPr>
        <p:spPr>
          <a:xfrm>
            <a:off x="4323080" y="388874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99610" y="415099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381125" y="2271395"/>
            <a:ext cx="2138971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Scenario Simulation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381125" y="2927985"/>
            <a:ext cx="2176145" cy="19103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Agentic AI simulates the impact of discounting, rep hiring, or product launches on future quarters, providing actionable insights for strategic planning.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907405" y="1724660"/>
            <a:ext cx="542353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Risk-Free Testing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907405" y="2076450"/>
            <a:ext cx="5423535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Leadership can test growth plans without risking real capital, choosing paths that maximize ARR while maintaining healthy sales capacity and market positioning.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907405" y="3817620"/>
            <a:ext cx="542353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Data-Driven Decisions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5907405" y="4169410"/>
            <a:ext cx="5423535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scenario simulations ensure that strategic decisions are based on robust data analysis, reducing uncertainty and improving outcomes.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Insight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Dashboards Surface Win Patterns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213360" y="1508125"/>
            <a:ext cx="11765280" cy="4257040"/>
          </a:xfrm>
          <a:prstGeom prst="roundRect">
            <a:avLst>
              <a:gd name="adj" fmla="val 8569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8000">
                  <a:srgbClr val="77B437">
                    <a:alpha val="0"/>
                  </a:srgbClr>
                </a:gs>
                <a:gs pos="66000">
                  <a:srgbClr val="80BD3F">
                    <a:alpha val="0"/>
                  </a:srgbClr>
                </a:gs>
                <a:gs pos="100000">
                  <a:srgbClr val="49B2FE"/>
                </a:gs>
              </a:gsLst>
              <a:lin ang="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13360" y="1508125"/>
            <a:ext cx="11765280" cy="4257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 flipH="1">
            <a:off x="4675505" y="2216150"/>
            <a:ext cx="2840990" cy="2840990"/>
          </a:xfrm>
          <a:prstGeom prst="ellipse">
            <a:avLst/>
          </a:prstGeom>
          <a:solidFill>
            <a:srgbClr val="95D7F9">
              <a:alpha val="32941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4675505" y="2216150"/>
            <a:ext cx="2840990" cy="2840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flipH="1">
            <a:off x="3959860" y="1500505"/>
            <a:ext cx="4272280" cy="4272280"/>
          </a:xfrm>
          <a:prstGeom prst="ellipse">
            <a:avLst/>
          </a:prstGeom>
          <a:solidFill>
            <a:srgbClr val="49B2FE">
              <a:alpha val="12941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3959860" y="1500505"/>
            <a:ext cx="4272280" cy="4272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 flipH="1">
            <a:off x="4408805" y="1949450"/>
            <a:ext cx="3374390" cy="3374390"/>
          </a:xfrm>
          <a:prstGeom prst="ellipse">
            <a:avLst/>
          </a:prstGeom>
          <a:solidFill>
            <a:srgbClr val="000000">
              <a:alpha val="0"/>
            </a:srgbClr>
          </a:solidFill>
          <a:ln w="12700">
            <a:solidFill>
              <a:srgbClr val="49B2FE"/>
            </a:solidFill>
            <a:prstDash val="dash"/>
          </a:ln>
        </p:spPr>
      </p:sp>
      <p:sp>
        <p:nvSpPr>
          <p:cNvPr id="12" name="Text 10"/>
          <p:cNvSpPr/>
          <p:nvPr/>
        </p:nvSpPr>
        <p:spPr>
          <a:xfrm>
            <a:off x="4408805" y="1949450"/>
            <a:ext cx="3374390" cy="3374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 flipH="1">
            <a:off x="5010785" y="2551430"/>
            <a:ext cx="2171065" cy="2171065"/>
          </a:xfrm>
          <a:prstGeom prst="ellips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5010785" y="2551430"/>
            <a:ext cx="2171065" cy="2171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5" name="Image 0" descr="https://kimi-img.moonshot.cn/pub/slides/slides_tmpl/image/25-09-02-14:36:45-d2r90v9e3tpg8rchuqeg.sv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15610" y="3046730"/>
            <a:ext cx="1189990" cy="1189990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579755" y="2103120"/>
            <a:ext cx="3117850" cy="6455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Win Pattern Identification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60705" y="2835275"/>
            <a:ext cx="3116580" cy="25356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Tableau AI pinpoints that demos including ROI calculators close 30% faster and that deals with legal review in week three stall, enabling managers to codify best practices into coaching playbooks.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79155" y="2103120"/>
            <a:ext cx="311785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Bottleneck Removal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460105" y="2835275"/>
            <a:ext cx="3116580" cy="19018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dashboards help identify and remove bottlenecks that silently kill otherwise viable opportunities, improving overall sales efficiency.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5-d2r90v9e3tpg8rchuqd0.png"/>
          <p:cNvPicPr>
            <a:picLocks noChangeAspect="1"/>
          </p:cNvPicPr>
          <p:nvPr/>
        </p:nvPicPr>
        <p:blipFill>
          <a:blip r:embed="rId3"/>
          <a:srcRect l="3322" r="3322"/>
          <a:stretch/>
        </p:blipFill>
        <p:spPr>
          <a:xfrm>
            <a:off x="0" y="0"/>
            <a:ext cx="12208510" cy="68821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flipH="1">
            <a:off x="1504315" y="231457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 flipH="1">
            <a:off x="1504315" y="2936240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 flipH="1">
            <a:off x="1504315" y="355790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 flipH="1">
            <a:off x="1504315" y="4179570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 flipH="1">
            <a:off x="1504315" y="480123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Text 5"/>
          <p:cNvSpPr/>
          <p:nvPr/>
        </p:nvSpPr>
        <p:spPr>
          <a:xfrm>
            <a:off x="838200" y="1301750"/>
            <a:ext cx="462915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06095" y="2257425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572895" y="2312670"/>
            <a:ext cx="911733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Sales Landscape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06095" y="2879090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572895" y="2934335"/>
            <a:ext cx="996950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Account Planning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06095" y="3500755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572895" y="3556000"/>
            <a:ext cx="98863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Lead Generation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06095" y="4122420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572895" y="4177665"/>
            <a:ext cx="997648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Forecast Precision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06095" y="4744085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572895" y="4799330"/>
            <a:ext cx="98863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Insight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689725" y="1536700"/>
            <a:ext cx="3867150" cy="3867150"/>
          </a:xfrm>
          <a:prstGeom prst="ellipse">
            <a:avLst/>
          </a:prstGeom>
          <a:solidFill>
            <a:srgbClr val="49B2FE"/>
          </a:solidFill>
          <a:ln/>
        </p:spPr>
      </p:sp>
      <p:sp>
        <p:nvSpPr>
          <p:cNvPr id="3" name="Text 1"/>
          <p:cNvSpPr/>
          <p:nvPr/>
        </p:nvSpPr>
        <p:spPr>
          <a:xfrm>
            <a:off x="6689725" y="1536700"/>
            <a:ext cx="3867150" cy="38671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3-d2r90upe3tpg8rchuqag.png"/>
          <p:cNvPicPr>
            <a:picLocks noChangeAspect="1"/>
          </p:cNvPicPr>
          <p:nvPr/>
        </p:nvPicPr>
        <p:blipFill>
          <a:blip r:embed="rId3"/>
          <a:srcRect l="16" r="32"/>
          <a:stretch/>
        </p:blipFill>
        <p:spPr>
          <a:xfrm>
            <a:off x="6600825" y="1448435"/>
            <a:ext cx="3923665" cy="392366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Coaching Alerts Guide Reps Live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7" name="Text 4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57580" y="2174875"/>
            <a:ext cx="564388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49B2F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Coaching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57580" y="2892108"/>
            <a:ext cx="5080000" cy="19810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Gong AI flags talk-to-listen ratios above 70% or missing next steps on calls, prompting instant feedback that helps reps pivot during live conversations and improve skills in real-time.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Practice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21000000">
            <a:off x="1001395" y="1683385"/>
            <a:ext cx="2458085" cy="389572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21000000">
            <a:off x="1001395" y="1683385"/>
            <a:ext cx="2458085" cy="38957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g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790" y="1884045"/>
            <a:ext cx="2682240" cy="390779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 rot="21000000">
            <a:off x="4618355" y="1683385"/>
            <a:ext cx="2458085" cy="389572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6" name="Text 3"/>
          <p:cNvSpPr/>
          <p:nvPr/>
        </p:nvSpPr>
        <p:spPr>
          <a:xfrm rot="21000000">
            <a:off x="4618355" y="1683385"/>
            <a:ext cx="2458085" cy="38957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" name="Image 1" descr="https://kimi-img.moonshot.cn/pub/slides/slides_tmpl/image/25-09-02-14:36:45-d2r90v9e3tpg8rchuqg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0" y="1884045"/>
            <a:ext cx="2682240" cy="3907790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 rot="21000000">
            <a:off x="8235315" y="1683385"/>
            <a:ext cx="2458085" cy="389572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9" name="Text 5"/>
          <p:cNvSpPr/>
          <p:nvPr/>
        </p:nvSpPr>
        <p:spPr>
          <a:xfrm rot="21000000">
            <a:off x="8235315" y="1683385"/>
            <a:ext cx="2458085" cy="38957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2" descr="https://kimi-img.moonshot.cn/pub/slides/slides_tmpl/image/25-09-02-14:36:45-d2r90v9e3tpg8rchuqg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7710" y="1884045"/>
            <a:ext cx="2682240" cy="390779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Triage Matrix Workshop</a:t>
            </a: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3" name="Text 8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1381125" y="2271395"/>
            <a:ext cx="2138971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 Daily Chores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1381125" y="2927985"/>
            <a:ext cx="2176145" cy="21832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Teams list daily chores like lead research or forecast updates, score each on repetition and data intensity, then rank high-score tasks as prime AI pilot candidates.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4998085" y="2271395"/>
            <a:ext cx="2138971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on ROI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4998085" y="2927985"/>
            <a:ext cx="2176145" cy="19103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adoption on tasks where time savings and pipeline lift deliver measurable ROI and quick user buy-in, ensuring smooth integration.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8615045" y="2271395"/>
            <a:ext cx="2138971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Balanced Adoption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8615045" y="2927985"/>
            <a:ext cx="2176145" cy="19103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Balance AI adoption with human creativity and intuition to ensure that automation enhances rather than replaces essential sales skills.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 Score Live Simulation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635" y="2037715"/>
            <a:ext cx="12191365" cy="1376045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635" y="2037715"/>
            <a:ext cx="12191365" cy="13760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553210" y="1925320"/>
            <a:ext cx="4359910" cy="4023360"/>
          </a:xfrm>
          <a:prstGeom prst="roundRect">
            <a:avLst>
              <a:gd name="adj" fmla="val 3066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553210" y="1925320"/>
            <a:ext cx="4359910" cy="4023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768475" y="3101340"/>
            <a:ext cx="3893185" cy="0"/>
          </a:xfrm>
          <a:prstGeom prst="line">
            <a:avLst/>
          </a:prstGeom>
          <a:noFill/>
          <a:ln w="19050">
            <a:solidFill>
              <a:srgbClr val="015FA3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6374130" y="1925320"/>
            <a:ext cx="4359910" cy="4023360"/>
          </a:xfrm>
          <a:prstGeom prst="roundRect">
            <a:avLst>
              <a:gd name="adj" fmla="val 3066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374130" y="1925320"/>
            <a:ext cx="4359910" cy="4023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589395" y="3101340"/>
            <a:ext cx="3893185" cy="0"/>
          </a:xfrm>
          <a:prstGeom prst="line">
            <a:avLst/>
          </a:prstGeom>
          <a:noFill/>
          <a:ln w="19050">
            <a:solidFill>
              <a:srgbClr val="015FA3"/>
            </a:solidFill>
            <a:prstDash val="solid"/>
            <a:headEnd type="none"/>
            <a:tailEnd type="none"/>
          </a:ln>
        </p:spPr>
      </p:sp>
      <p:sp>
        <p:nvSpPr>
          <p:cNvPr id="11" name="Text 9"/>
          <p:cNvSpPr/>
          <p:nvPr/>
        </p:nvSpPr>
        <p:spPr>
          <a:xfrm>
            <a:off x="1787525" y="2379345"/>
            <a:ext cx="38919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Apply ML Models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768475" y="3155315"/>
            <a:ext cx="3893185" cy="1365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Using sample CRM exports, groups apply ML models to rank prospects by intent, prioritize cadences, and predict meeting conversion.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608445" y="2379345"/>
            <a:ext cx="38919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Data-Driven Targeting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589395" y="3155315"/>
            <a:ext cx="3893185" cy="17065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Experience how data-driven targeting outperforms random cold calls while learning to balance automation with human creativity in outreach messaging.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Forecast Accuracy Challenge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 flipH="1">
            <a:off x="1953895" y="5340985"/>
            <a:ext cx="495300" cy="490855"/>
          </a:xfrm>
          <a:prstGeom prst="ellipse">
            <a:avLst/>
          </a:prstGeom>
          <a:gradFill flip="none" rotWithShape="1">
            <a:gsLst>
              <a:gs pos="0">
                <a:srgbClr val="92D050"/>
              </a:gs>
              <a:gs pos="29000">
                <a:srgbClr val="92D050"/>
              </a:gs>
              <a:gs pos="100000">
                <a:srgbClr val="FFFF00"/>
              </a:gs>
            </a:gsLst>
            <a:lin ang="108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1953895" y="5340985"/>
            <a:ext cx="495300" cy="4908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902970" y="1649095"/>
            <a:ext cx="10354945" cy="4533900"/>
          </a:xfrm>
          <a:prstGeom prst="roundRect">
            <a:avLst>
              <a:gd name="adj" fmla="val 8217"/>
            </a:avLst>
          </a:prstGeom>
          <a:solidFill>
            <a:srgbClr val="FFFFFF"/>
          </a:solidFill>
          <a:ln w="12700">
            <a:gradFill flip="none" rotWithShape="1">
              <a:gsLst>
                <a:gs pos="0">
                  <a:srgbClr val="49B2FE"/>
                </a:gs>
                <a:gs pos="100000">
                  <a:srgbClr val="95D7F9"/>
                </a:gs>
              </a:gsLst>
              <a:lin ang="27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902970" y="1649095"/>
            <a:ext cx="10354945" cy="4533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" name="Image 0" descr="https://kimi-img.moonshot.cn/pub/slides/slides_tmpl/image/25-09-02-14:36:44-d2r90v1e3tpg8rchuqbg.pn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6775450" y="2091055"/>
            <a:ext cx="3947795" cy="3661410"/>
          </a:xfrm>
          <a:prstGeom prst="roundRect">
            <a:avLst>
              <a:gd name="adj" fmla="val 538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1309370" y="2899410"/>
            <a:ext cx="4860000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9" name="Text 6"/>
          <p:cNvSpPr/>
          <p:nvPr/>
        </p:nvSpPr>
        <p:spPr>
          <a:xfrm>
            <a:off x="1273810" y="2357755"/>
            <a:ext cx="49276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49B2F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 AI Forecasts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309370" y="3060065"/>
            <a:ext cx="4941570" cy="14630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Participants build AI forecasts on historical pipeline, compare predicted versus actual revenue, and debate adjustments that reduce error rates.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Next-Step Playbook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One-Page Sales AI Cheat Sheet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692275" y="1971040"/>
            <a:ext cx="9264015" cy="3397885"/>
          </a:xfrm>
          <a:prstGeom prst="roundRect">
            <a:avLst>
              <a:gd name="adj" fmla="val 10344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692275" y="1971040"/>
            <a:ext cx="9264015" cy="3397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00760" y="1432560"/>
            <a:ext cx="4312285" cy="4312285"/>
          </a:xfrm>
          <a:prstGeom prst="ellips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00760" y="1432560"/>
            <a:ext cx="4312285" cy="43122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649095" y="2257425"/>
            <a:ext cx="301561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Portable Reference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649095" y="2929255"/>
            <a:ext cx="3015615" cy="114339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portable table maps each sales stage to AI’s core role and example tools, serving as a quick-reference card for sales teams.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633085" y="2340293"/>
            <a:ext cx="46440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Prevent Tech Sprawl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633085" y="2951480"/>
            <a:ext cx="4888865" cy="17831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cheat sheet helps prevent tech sprawl and reminds reps to validate scores, maintain empathy, and comply with data privacy while leveraging AI for higher quota attainment.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471920"/>
            <a:ext cx="12191365" cy="38608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6471920"/>
            <a:ext cx="12191365" cy="386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&amp; Privacy Guardrails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1391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1391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151255" y="5075555"/>
            <a:ext cx="3107690" cy="76136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1512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flipH="1">
            <a:off x="1150620" y="4772025"/>
            <a:ext cx="3107690" cy="106489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1506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5808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5808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592955" y="5075555"/>
            <a:ext cx="3107690" cy="76136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5929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 flipH="1">
            <a:off x="4592320" y="4772025"/>
            <a:ext cx="3107690" cy="106489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45923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225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80225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034655" y="5075555"/>
            <a:ext cx="3107690" cy="76136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80346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flipH="1">
            <a:off x="8034020" y="4772025"/>
            <a:ext cx="3107690" cy="106489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80340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65885" y="180340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Compliance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346835" y="2470785"/>
            <a:ext cx="2694940" cy="17922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Confirm GDPR compliance, transparent algorithms, and opt-out paths before deploying AI to protect prospect data and maintain trust.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807585" y="180340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Use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788535" y="2470785"/>
            <a:ext cx="2694940" cy="17922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Align AI choices with company values to avoid manipulative nudges and ensure that personalization enhances rather than erodes authentic relationships.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49285" y="180340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Trust Building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30235" y="2470785"/>
            <a:ext cx="2694940" cy="17922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Ensure that AI-driven interactions build rather than undermine trust, maintaining the authentic relationships essential to long-term revenue.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185025" y="3175"/>
            <a:ext cx="5147310" cy="6854825"/>
          </a:xfrm>
          <a:custGeom>
            <a:avLst/>
            <a:gdLst/>
            <a:ahLst/>
            <a:cxnLst/>
            <a:rect l="l" t="t" r="r" b="b"/>
            <a:pathLst>
              <a:path w="5147310" h="6854825">
                <a:moveTo>
                  <a:pt x="5147310" y="0"/>
                </a:moveTo>
                <a:lnTo>
                  <a:pt x="5147310" y="6854825"/>
                </a:lnTo>
                <a:lnTo>
                  <a:pt x="1278757" y="6854825"/>
                </a:lnTo>
                <a:cubicBezTo>
                  <a:pt x="527480" y="6135068"/>
                  <a:pt x="-11491" y="4621929"/>
                  <a:pt x="0" y="3557527"/>
                </a:cubicBezTo>
                <a:lnTo>
                  <a:pt x="0" y="3499134"/>
                </a:lnTo>
                <a:lnTo>
                  <a:pt x="1094" y="3441376"/>
                </a:lnTo>
                <a:lnTo>
                  <a:pt x="547" y="3370924"/>
                </a:lnTo>
                <a:cubicBezTo>
                  <a:pt x="-33378" y="2050100"/>
                  <a:pt x="651690" y="660729"/>
                  <a:pt x="1303380" y="0"/>
                </a:cubicBezTo>
                <a:lnTo>
                  <a:pt x="5147310" y="0"/>
                </a:lnTo>
                <a:close/>
              </a:path>
            </a:pathLst>
          </a:cu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7185025" y="3175"/>
            <a:ext cx="5147310" cy="685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f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770" y="0"/>
            <a:ext cx="512191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Pilot-to-Scale Roadmap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731000" y="5648960"/>
            <a:ext cx="240030" cy="325755"/>
          </a:xfrm>
          <a:prstGeom prst="rect">
            <a:avLst/>
          </a:prstGeom>
          <a:solidFill>
            <a:srgbClr val="1552E8"/>
          </a:solidFill>
          <a:ln/>
        </p:spPr>
      </p:sp>
      <p:sp>
        <p:nvSpPr>
          <p:cNvPr id="7" name="Text 4"/>
          <p:cNvSpPr/>
          <p:nvPr/>
        </p:nvSpPr>
        <p:spPr>
          <a:xfrm>
            <a:off x="6731000" y="5648960"/>
            <a:ext cx="240030" cy="325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971030" y="5648960"/>
            <a:ext cx="228600" cy="325755"/>
          </a:xfrm>
          <a:prstGeom prst="rect">
            <a:avLst/>
          </a:prstGeom>
          <a:solidFill>
            <a:srgbClr val="49B2FE"/>
          </a:solidFill>
          <a:ln/>
        </p:spPr>
      </p:sp>
      <p:sp>
        <p:nvSpPr>
          <p:cNvPr id="9" name="Text 6"/>
          <p:cNvSpPr/>
          <p:nvPr/>
        </p:nvSpPr>
        <p:spPr>
          <a:xfrm>
            <a:off x="6971030" y="5648960"/>
            <a:ext cx="228600" cy="325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45210" y="2395855"/>
            <a:ext cx="580644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Small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52500" y="3185795"/>
            <a:ext cx="5778500" cy="19810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with a single high-impact task like lead scoring, define baseline metrics, run a pilot, capture ROI data, then expand AI adoption while embedding continuous training and human oversight.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7-d2r90vpe3tpg8rchuqhg.jpg"/>
          <p:cNvPicPr>
            <a:picLocks noChangeAspect="1"/>
          </p:cNvPicPr>
          <p:nvPr/>
        </p:nvPicPr>
        <p:blipFill>
          <a:blip r:embed="rId3"/>
          <a:srcRect l="3239" r="3239"/>
          <a:stretch/>
        </p:blipFill>
        <p:spPr>
          <a:xfrm>
            <a:off x="0" y="0"/>
            <a:ext cx="12192000" cy="68611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233" y="1894840"/>
            <a:ext cx="6761480" cy="1414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920433" y="45948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2"/>
          <p:cNvSpPr/>
          <p:nvPr/>
        </p:nvSpPr>
        <p:spPr>
          <a:xfrm>
            <a:off x="920433" y="45948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00443" y="4650105"/>
            <a:ext cx="1918970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638233" y="45948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3638233" y="45948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718243" y="4650105"/>
            <a:ext cx="19189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5-d2r90v9e3tpg8rchuqd0.png"/>
          <p:cNvPicPr>
            <a:picLocks noChangeAspect="1"/>
          </p:cNvPicPr>
          <p:nvPr/>
        </p:nvPicPr>
        <p:blipFill>
          <a:blip r:embed="rId3"/>
          <a:srcRect l="3322" r="3322"/>
          <a:stretch/>
        </p:blipFill>
        <p:spPr>
          <a:xfrm>
            <a:off x="0" y="0"/>
            <a:ext cx="12208510" cy="68821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8200" y="1301750"/>
            <a:ext cx="462915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 flipH="1">
            <a:off x="1576705" y="3075940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 flipH="1">
            <a:off x="1576705" y="410400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Text 3"/>
          <p:cNvSpPr/>
          <p:nvPr/>
        </p:nvSpPr>
        <p:spPr>
          <a:xfrm>
            <a:off x="578485" y="3018790"/>
            <a:ext cx="104140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645285" y="3074035"/>
            <a:ext cx="964819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Practice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78485" y="4104005"/>
            <a:ext cx="104140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645285" y="4159250"/>
            <a:ext cx="995997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Next-Step Playbook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Sales Landscape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635" y="-1905"/>
            <a:ext cx="4740275" cy="6859905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635" y="-1905"/>
            <a:ext cx="4740275" cy="68599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7-d2r90vpe3tpg8rchuqi0.jpg"/>
          <p:cNvPicPr>
            <a:picLocks noChangeAspect="1"/>
          </p:cNvPicPr>
          <p:nvPr/>
        </p:nvPicPr>
        <p:blipFill>
          <a:blip r:embed="rId3"/>
          <a:srcRect l="44049" r="21872"/>
          <a:stretch/>
        </p:blipFill>
        <p:spPr>
          <a:xfrm>
            <a:off x="0" y="0"/>
            <a:ext cx="4723765" cy="686054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406400" y="1508760"/>
            <a:ext cx="3535680" cy="4556760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06400" y="1508760"/>
            <a:ext cx="3535680" cy="455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25120" y="319405"/>
            <a:ext cx="4144010" cy="9036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Already Sits in Your CRM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68325" y="2587625"/>
            <a:ext cx="3178810" cy="0"/>
          </a:xfrm>
          <a:prstGeom prst="line">
            <a:avLst/>
          </a:prstGeom>
          <a:noFill/>
          <a:ln w="31750">
            <a:solidFill>
              <a:srgbClr val="49B2FE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68325" y="2498725"/>
            <a:ext cx="3178810" cy="0"/>
          </a:xfrm>
          <a:prstGeom prst="line">
            <a:avLst/>
          </a:prstGeom>
          <a:noFill/>
          <a:ln w="12700">
            <a:solidFill>
              <a:srgbClr val="49B2FE"/>
            </a:solidFill>
            <a:prstDash val="solid"/>
            <a:headEnd type="none"/>
            <a:tailEnd type="none"/>
          </a:ln>
        </p:spPr>
      </p:sp>
      <p:sp>
        <p:nvSpPr>
          <p:cNvPr id="10" name="Shape 7"/>
          <p:cNvSpPr/>
          <p:nvPr/>
        </p:nvSpPr>
        <p:spPr>
          <a:xfrm>
            <a:off x="5000625" y="1233805"/>
            <a:ext cx="6316980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000625" y="1233805"/>
            <a:ext cx="6316980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5269230" y="1395095"/>
            <a:ext cx="271145" cy="252730"/>
          </a:xfrm>
          <a:prstGeom prst="triangle">
            <a:avLst>
              <a:gd name="adj" fmla="val 50000"/>
            </a:avLst>
          </a:prstGeom>
          <a:solidFill>
            <a:srgbClr val="018EF4"/>
          </a:solidFill>
          <a:ln/>
        </p:spPr>
      </p:sp>
      <p:sp>
        <p:nvSpPr>
          <p:cNvPr id="13" name="Text 10"/>
          <p:cNvSpPr/>
          <p:nvPr/>
        </p:nvSpPr>
        <p:spPr>
          <a:xfrm rot="5400000">
            <a:off x="5269230" y="1395095"/>
            <a:ext cx="271145" cy="252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00625" y="3707765"/>
            <a:ext cx="6316980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5000625" y="3707765"/>
            <a:ext cx="6316980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 rot="5400000">
            <a:off x="5269230" y="3869055"/>
            <a:ext cx="271145" cy="252730"/>
          </a:xfrm>
          <a:prstGeom prst="triangle">
            <a:avLst>
              <a:gd name="adj" fmla="val 50000"/>
            </a:avLst>
          </a:prstGeom>
          <a:solidFill>
            <a:srgbClr val="018EF4"/>
          </a:solidFill>
          <a:ln/>
        </p:spPr>
      </p:sp>
      <p:sp>
        <p:nvSpPr>
          <p:cNvPr id="17" name="Text 14"/>
          <p:cNvSpPr/>
          <p:nvPr/>
        </p:nvSpPr>
        <p:spPr>
          <a:xfrm rot="5400000">
            <a:off x="5269230" y="3869055"/>
            <a:ext cx="271145" cy="252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68325" y="1746250"/>
            <a:ext cx="317881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CRM Systems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68960" y="2661920"/>
            <a:ext cx="3182620" cy="23891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Salesforce Einstein and HubSpot AI are already integrated into CRM systems, providing lead scoring, next-best-offer prompts, and predictive analytics to enhance sales processes.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586095" y="1362710"/>
            <a:ext cx="547560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Data-Driven Pursuit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163185" y="1706245"/>
            <a:ext cx="5905500" cy="8961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transforms reactive cold calling into a data-driven approach, lifting win rates by prioritizing high-value prospects and enabling reps to focus on relationship building.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586095" y="3836670"/>
            <a:ext cx="547560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Gains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5163185" y="4180205"/>
            <a:ext cx="5905500" cy="8961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automates administrative tasks, allowing sales teams to streamline their workflows and spend more time on high-value activities like strategic account planning and creative deal strategies.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Human-AI Selling Partnership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8682355" y="-13970"/>
            <a:ext cx="3520440" cy="687197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8682355" y="-13970"/>
            <a:ext cx="3520440" cy="68719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808355" y="1833880"/>
            <a:ext cx="9264015" cy="17678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808355" y="1833880"/>
            <a:ext cx="9264015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46480" y="2054860"/>
            <a:ext cx="1325880" cy="13258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46480" y="205486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08355" y="4079240"/>
            <a:ext cx="9264015" cy="17678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08355" y="4079240"/>
            <a:ext cx="9264015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46480" y="4300220"/>
            <a:ext cx="1325880" cy="13258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046480" y="430022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23010" y="231711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630805" y="2112010"/>
            <a:ext cx="677926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Algorithmic Support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630805" y="2463800"/>
            <a:ext cx="6779260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handles data analysis, sequence timing, and risk alerts, providing actionable insights that guide sales strategies and decision-making.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23010" y="456247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2630805" y="4357370"/>
            <a:ext cx="677926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Touch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630805" y="4709160"/>
            <a:ext cx="6779260" cy="857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Sales professionals retain control over empathy-driven interactions, negotiation nuances, and creative deal-making, ensuring that AI augments rather than replaces human skills.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Account Planning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7-d2r90vpe3tpg8rchuqi0.jpg"/>
          <p:cNvPicPr>
            <a:picLocks noChangeAspect="1"/>
          </p:cNvPicPr>
          <p:nvPr/>
        </p:nvPicPr>
        <p:blipFill>
          <a:blip r:embed="rId3"/>
          <a:srcRect r="9714" b="38168"/>
          <a:stretch/>
        </p:blipFill>
        <p:spPr>
          <a:xfrm>
            <a:off x="5429250" y="1174750"/>
            <a:ext cx="6765290" cy="2349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800" y="33210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Segments Accounts Precisely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5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 flipV="1">
            <a:off x="-12700" y="1188720"/>
            <a:ext cx="12204700" cy="2362835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59000">
                <a:srgbClr val="2F82F3"/>
              </a:gs>
              <a:gs pos="100000">
                <a:srgbClr val="1552E8">
                  <a:alpha val="15000"/>
                </a:srgbClr>
              </a:gs>
            </a:gsLst>
            <a:lin ang="18900000" scaled="1"/>
          </a:gradFill>
          <a:ln/>
        </p:spPr>
      </p:sp>
      <p:sp>
        <p:nvSpPr>
          <p:cNvPr id="7" name="Text 4"/>
          <p:cNvSpPr/>
          <p:nvPr/>
        </p:nvSpPr>
        <p:spPr>
          <a:xfrm>
            <a:off x="-12700" y="1188720"/>
            <a:ext cx="12204700" cy="23628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72160" y="1636395"/>
            <a:ext cx="3249253" cy="4178935"/>
          </a:xfrm>
          <a:prstGeom prst="round2DiagRect">
            <a:avLst>
              <a:gd name="adj1" fmla="val 7758"/>
              <a:gd name="adj2" fmla="val 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72160" y="1636395"/>
            <a:ext cx="3249253" cy="41789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1" descr="https://kimi-img.moonshot.cn/pub/slides/slides_tmpl/image/25-09-02-14:36:45-d2r90v9e3tpg8rchuqe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8015" y="3916680"/>
            <a:ext cx="3600000" cy="283845"/>
          </a:xfrm>
          <a:prstGeom prst="rect">
            <a:avLst/>
          </a:prstGeom>
        </p:spPr>
      </p:pic>
      <p:pic>
        <p:nvPicPr>
          <p:cNvPr id="11" name="Image 2" descr="https://kimi-img.moonshot.cn/pub/slides/slides_tmpl/image/25-09-02-14:36:45-d2r90v9e3tpg8rchuqe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2320" y="3916680"/>
            <a:ext cx="3600000" cy="28384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09462" y="1937385"/>
            <a:ext cx="2844654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Customer Clustering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1009462" y="2700655"/>
            <a:ext cx="2766041" cy="28917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Salesforce Einstein clusters customers by spend velocity, industry, and product fit, enabling precise segmentation that maximizes pipeline value and quota attainment.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4239895" y="1532890"/>
            <a:ext cx="652399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Expansion Potential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4231005" y="1976120"/>
            <a:ext cx="7204075" cy="8778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scores accounts for expansion potential, helping reps focus on high-growth opportunities and replace gut-feel tiering with data-backed prioritization.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4336415" y="3649345"/>
            <a:ext cx="336169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Personalized Strategies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4398010" y="4145915"/>
            <a:ext cx="3267710" cy="136445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insights inform personalized account strategies, ensuring that sales efforts are aligned with customer needs and market trends.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8300085" y="3616960"/>
            <a:ext cx="336169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Maximizing Pipeline Value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8361680" y="4145915"/>
            <a:ext cx="3267710" cy="136445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focusing on the 20% of accounts likely to deliver 80% of growth, AI helps sales teams optimize their efforts and resources for maximum impact.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Cross-Sell Paths Surface Auto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018EF4"/>
              </a:gs>
              <a:gs pos="91000">
                <a:srgbClr val="49B2FE"/>
              </a:gs>
              <a:gs pos="100000">
                <a:srgbClr val="49B2FE"/>
              </a:gs>
            </a:gsLst>
            <a:lin ang="135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-13970" y="5420360"/>
            <a:ext cx="12206605" cy="1463040"/>
          </a:xfrm>
          <a:prstGeom prst="round2SameRect">
            <a:avLst>
              <a:gd name="adj1" fmla="val 16667"/>
              <a:gd name="adj2" fmla="val 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-13970" y="5420360"/>
            <a:ext cx="12206605" cy="1463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79145" y="2067560"/>
            <a:ext cx="10796905" cy="3733800"/>
          </a:xfrm>
          <a:prstGeom prst="roundRect">
            <a:avLst>
              <a:gd name="adj" fmla="val 6531"/>
            </a:avLst>
          </a:prstGeom>
          <a:solidFill>
            <a:srgbClr val="FFFFFF">
              <a:alpha val="94118"/>
            </a:srgbClr>
          </a:solidFill>
          <a:ln w="19050">
            <a:gradFill flip="none" rotWithShape="1">
              <a:gsLst>
                <a:gs pos="0">
                  <a:srgbClr val="49B2FE"/>
                </a:gs>
                <a:gs pos="100000">
                  <a:srgbClr val="95D7F9"/>
                </a:gs>
              </a:gsLst>
              <a:lin ang="27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79145" y="2067560"/>
            <a:ext cx="10796905" cy="3733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82040" y="2551430"/>
            <a:ext cx="973709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Cross-Sell Opportunities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82040" y="3413760"/>
            <a:ext cx="9906000" cy="11886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maps usage gaps to solution bundles, surfaces white-space heat-maps, and recommends the next best offer for each stakeholder, turning account reviews into structured expansion conversations.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552E8"/>
      </a:accent1>
      <a:accent2>
        <a:srgbClr val="49B2FE"/>
      </a:accent2>
      <a:accent3>
        <a:srgbClr val="95D7F9"/>
      </a:accent3>
      <a:accent4>
        <a:srgbClr val="91B1F1"/>
      </a:accent4>
      <a:accent5>
        <a:srgbClr val="4882F4"/>
      </a:accent5>
      <a:accent6>
        <a:srgbClr val="DBD8F5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1203</Words>
  <Application>Microsoft Office PowerPoint</Application>
  <PresentationFormat>Widescreen</PresentationFormat>
  <Paragraphs>165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 Sales Edge</dc:title>
  <dc:subject>AI-Powered Sales Edge</dc:subject>
  <dc:creator>Kimi</dc:creator>
  <cp:lastModifiedBy>Sean</cp:lastModifiedBy>
  <cp:revision>2</cp:revision>
  <dcterms:created xsi:type="dcterms:W3CDTF">2025-12-02T07:43:18Z</dcterms:created>
  <dcterms:modified xsi:type="dcterms:W3CDTF">2025-12-02T07:43:56Z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{"Label":"AI-Powered Sales Edge","ContentProducer":"001191110108MACG2KBH8F10000","ProduceID":"d4n9fvud44jad56mtnlg","ReservedCode1":"","ContentPropagator":"001191110108MACG2KBH8F20000","PropagateID":"d4n9fvud44jad56mtnlg","ReservedCode2":""}</vt:lpwstr>
  </property>
</Properties>
</file>